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8" r:id="rId6"/>
    <p:sldId id="260" r:id="rId7"/>
    <p:sldId id="265" r:id="rId8"/>
    <p:sldId id="261" r:id="rId9"/>
    <p:sldId id="267" r:id="rId10"/>
    <p:sldId id="262" r:id="rId11"/>
    <p:sldId id="266" r:id="rId12"/>
    <p:sldId id="263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87CF-19D6-4CA5-A5B8-35DCA5515782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298C-330F-4767-AEDF-E151E1E782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C773D-F02B-4222-90AF-45D74C52F585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BCAE-7D47-4629-8978-A932259BCC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1A2C-88AE-4E57-B02F-556C4A5ACD59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8F2A-6267-491B-8FC1-3E0F18B8AF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32FF-D65A-4EA4-9501-F29F982B1A0F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9689-8B5A-4FAE-A3B1-20491D002AE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D654-0010-434F-82A6-F51970250809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C322-64AA-4D0F-B82F-9B3BFE5D785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D52F-4CE6-4419-86B0-5C50287FD3D8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EE93-042F-4649-ACFE-A73E400E61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24A-9B91-49A2-A7E2-DC052852BF7B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1D75-A4B1-4B62-AEEA-3E02B611EB4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239C-AF38-4549-A806-ED09D3DB2FAB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F79E4-66A1-4954-AD24-E81159B75D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A701-F5DB-44B5-86F2-A0CB6381BBC1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EAC50-7B4A-4EF5-B1C7-97824A122A7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BFF3-2CE3-427D-90BC-79F5F9706ED3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96CE-F746-4D28-A263-F153383A9A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BC47-0DC9-49F9-B3BF-48B9658F979F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8B4F1-725A-4067-ABA8-A0889FAD8A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zh-TW" smtClean="0"/>
              <a:t>Fare clic per modificare lo stile del titolo dello schema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zh-TW" smtClean="0"/>
              <a:t>Fare clic per modificare gli stili del testo dello schema</a:t>
            </a:r>
          </a:p>
          <a:p>
            <a:pPr lvl="1"/>
            <a:r>
              <a:rPr lang="it-IT" altLang="zh-TW" smtClean="0"/>
              <a:t>Secondo livello</a:t>
            </a:r>
          </a:p>
          <a:p>
            <a:pPr lvl="2"/>
            <a:r>
              <a:rPr lang="it-IT" altLang="zh-TW" smtClean="0"/>
              <a:t>Terzo livello</a:t>
            </a:r>
          </a:p>
          <a:p>
            <a:pPr lvl="3"/>
            <a:r>
              <a:rPr lang="it-IT" altLang="zh-TW" smtClean="0"/>
              <a:t>Quarto livello</a:t>
            </a:r>
          </a:p>
          <a:p>
            <a:pPr lvl="4"/>
            <a:r>
              <a:rPr lang="it-IT" altLang="zh-TW" smtClean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1BCB3C-D122-4E08-A19C-30CC46633E63}" type="datetimeFigureOut">
              <a:rPr lang="it-IT"/>
              <a:pPr>
                <a:defRPr/>
              </a:pPr>
              <a:t>21/11/2022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2E1A62-66CE-40B3-A16E-EF1CDA520C9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ynodus@synod.v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lopez@caritasecuador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12192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225"/>
            <a:ext cx="9144000" cy="21304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zh-TW" sz="4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zh-TW" altLang="zh-HK" sz="4800" b="1" smtClean="0">
                <a:solidFill>
                  <a:srgbClr val="365F9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關於大洲會議的方法說明</a:t>
            </a:r>
            <a:r>
              <a:rPr lang="en-US" altLang="zh-TW" sz="4800" b="1" smtClean="0">
                <a:solidFill>
                  <a:srgbClr val="365F91"/>
                </a:solidFill>
                <a:cs typeface="Calibri" pitchFamily="34" charset="0"/>
              </a:rPr>
              <a:t/>
            </a:r>
            <a:br>
              <a:rPr lang="en-US" altLang="zh-TW" sz="4800" b="1" smtClean="0">
                <a:solidFill>
                  <a:srgbClr val="365F91"/>
                </a:solidFill>
                <a:cs typeface="Calibri" pitchFamily="34" charset="0"/>
              </a:rPr>
            </a:br>
            <a:endParaRPr lang="zh-TW" altLang="it-IT" sz="4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5" name="Sottotitolo 2"/>
          <p:cNvSpPr>
            <a:spLocks noGrp="1"/>
          </p:cNvSpPr>
          <p:nvPr>
            <p:ph type="subTitle" idx="1"/>
          </p:nvPr>
        </p:nvSpPr>
        <p:spPr>
          <a:xfrm>
            <a:off x="277813" y="4156075"/>
            <a:ext cx="11537950" cy="5794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zh-TW" altLang="en-US" sz="3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齊來體現共議性的教會：共融、參與、使命</a:t>
            </a:r>
            <a:endParaRPr lang="zh-TW" altLang="it-IT" sz="3200" b="1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6" name="Entrada de lápi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200275"/>
            <a:ext cx="17462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Entrada de lápiz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338" y="2249488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Entrada de lápiz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8" y="2614613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Entrada de lápiz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9825" y="2289175"/>
            <a:ext cx="190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Entrada de lápiz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4975225"/>
            <a:ext cx="17463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1" name="Grupo 11"/>
          <p:cNvGrpSpPr>
            <a:grpSpLocks/>
          </p:cNvGrpSpPr>
          <p:nvPr/>
        </p:nvGrpSpPr>
        <p:grpSpPr bwMode="auto">
          <a:xfrm>
            <a:off x="3259138" y="4572000"/>
            <a:ext cx="0" cy="0"/>
            <a:chOff x="3259456" y="4571656"/>
            <a:chExt cx="360" cy="360"/>
          </a:xfrm>
        </p:grpSpPr>
        <p:pic>
          <p:nvPicPr>
            <p:cNvPr id="13322" name="Entrada de lápiz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Entrada de lápiz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Entrada de lápiz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300" y="254000"/>
            <a:ext cx="8890000" cy="190023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5.</a:t>
            </a:r>
            <a:r>
              <a:rPr lang="zh-TW" altLang="zh-HK" sz="4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大洲會議的最後文件</a:t>
            </a:r>
            <a:r>
              <a:rPr lang="zh-TW" altLang="zh-HK" sz="180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zh-TW" altLang="zh-HK" sz="1800" smtClean="0">
                <a:latin typeface="Calibri" pitchFamily="34" charset="0"/>
                <a:cs typeface="Times New Roman" pitchFamily="18" charset="0"/>
              </a:rPr>
            </a:br>
            <a:r>
              <a:rPr lang="es-EC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C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18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zh-TW" altLang="it-IT" b="1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688" y="2403475"/>
            <a:ext cx="11488737" cy="579438"/>
          </a:xfrm>
        </p:spPr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</a:pPr>
            <a:r>
              <a:rPr lang="zh-CN" altLang="en-US" sz="22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</a:t>
            </a:r>
            <a:r>
              <a:rPr lang="zh-TW" altLang="en-US" sz="22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洲會議為天主</a:t>
            </a:r>
            <a:r>
              <a:rPr lang="zh-CN" altLang="en-US" sz="22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子民</a:t>
            </a:r>
            <a:r>
              <a:rPr lang="zh-TW" altLang="en-US" sz="22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共建</a:t>
            </a:r>
            <a:r>
              <a:rPr lang="zh-CN" altLang="en-US" sz="22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一個</a:t>
            </a:r>
            <a:r>
              <a:rPr lang="zh-TW" altLang="en-US" sz="22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心</a:t>
            </a:r>
            <a:r>
              <a:rPr lang="zh-CN" altLang="en-US" sz="22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聲</a:t>
            </a:r>
            <a:endParaRPr lang="en-US" sz="2200" b="1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200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TW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…</a:t>
            </a:r>
            <a:r>
              <a:rPr lang="zh-TW" altLang="en-US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每一個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大洲會議須負責起草其〈</a:t>
            </a:r>
            <a:r>
              <a:rPr lang="zh-TW" altLang="zh-TW" sz="2200" b="1" smtClean="0">
                <a:ea typeface="微軟正黑體" pitchFamily="34" charset="-120"/>
                <a:cs typeface="Times New Roman" pitchFamily="18" charset="0"/>
              </a:rPr>
              <a:t>大洲階段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最終文件〉</a:t>
            </a:r>
            <a:r>
              <a:rPr lang="zh-TW" altLang="en-US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2200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200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總祕書處會按</a:t>
            </a:r>
            <a:r>
              <a:rPr lang="zh-TW" altLang="en-US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各大洲的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〈</a:t>
            </a:r>
            <a:r>
              <a:rPr lang="zh-TW" altLang="zh-TW" sz="2200" b="1" smtClean="0">
                <a:ea typeface="微軟正黑體" pitchFamily="34" charset="-120"/>
                <a:cs typeface="Times New Roman" pitchFamily="18" charset="0"/>
              </a:rPr>
              <a:t>大洲階段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最終文件〉</a:t>
            </a:r>
            <a:endParaRPr lang="en-US" altLang="zh-TW" sz="2200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起草《工作文件</a:t>
            </a:r>
            <a:r>
              <a:rPr lang="en-US" altLang="zh-TW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》 </a:t>
            </a:r>
            <a:r>
              <a:rPr lang="en-US" altLang="zh-HK" sz="2200" b="1" i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Instrumentum Laboris </a:t>
            </a:r>
            <a:r>
              <a:rPr lang="en-US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（</a:t>
            </a:r>
            <a:r>
              <a:rPr lang="en-US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2023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</a:t>
            </a:r>
            <a:r>
              <a:rPr lang="en-US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6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月）。</a:t>
            </a:r>
            <a:endParaRPr lang="en-US" altLang="zh-TW" sz="2200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zh-TW" altLang="zh-HK" sz="2200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TW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… </a:t>
            </a:r>
            <a:r>
              <a:rPr lang="zh-TW" altLang="en-US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應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確保</a:t>
            </a:r>
            <a:r>
              <a:rPr lang="zh-TW" altLang="en-US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文件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是會議進程的真實成果，</a:t>
            </a:r>
            <a:r>
              <a:rPr lang="zh-TW" altLang="en-US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能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反映具尊重會議進程的實際過程</a:t>
            </a:r>
            <a:endParaRPr lang="en-US" altLang="zh-TW" sz="2200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TW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… </a:t>
            </a:r>
            <a:r>
              <a:rPr lang="zh-TW" altLang="en-US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並且是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各大洲天主子民</a:t>
            </a:r>
            <a:r>
              <a:rPr lang="zh-TW" altLang="en-US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心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聲</a:t>
            </a:r>
            <a:r>
              <a:rPr lang="zh-TW" altLang="en-US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的寫照</a:t>
            </a:r>
            <a:r>
              <a:rPr lang="zh-TW" altLang="zh-HK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s-EC" sz="2200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200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200" smtClean="0">
                <a:ea typeface="微軟正黑體" pitchFamily="34" charset="-12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</a:pPr>
            <a:endParaRPr lang="it-IT" altLang="zh-TW" sz="22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12192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&lt;center&gt;Jesus and the people&lt;/center&gt;"/>
          <p:cNvPicPr>
            <a:picLocks noChangeAspect="1" noChangeArrowheads="1"/>
          </p:cNvPicPr>
          <p:nvPr/>
        </p:nvPicPr>
        <p:blipFill>
          <a:blip r:embed="rId3"/>
          <a:srcRect l="17699" r="21368"/>
          <a:stretch>
            <a:fillRect/>
          </a:stretch>
        </p:blipFill>
        <p:spPr bwMode="auto">
          <a:xfrm>
            <a:off x="-1404938" y="-41275"/>
            <a:ext cx="4214813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olo 1"/>
          <p:cNvSpPr>
            <a:spLocks noGrp="1"/>
          </p:cNvSpPr>
          <p:nvPr>
            <p:ph type="ctrTitle"/>
          </p:nvPr>
        </p:nvSpPr>
        <p:spPr>
          <a:xfrm>
            <a:off x="2311400" y="-6350"/>
            <a:ext cx="9880600" cy="6977063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每個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大洲會議須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把其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起草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的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〈</a:t>
            </a:r>
            <a:r>
              <a:rPr lang="zh-TW" altLang="zh-TW" sz="2400" b="1" smtClean="0">
                <a:ea typeface="微軟正黑體" pitchFamily="34" charset="-120"/>
                <a:cs typeface="Calibri" pitchFamily="34" charset="0"/>
              </a:rPr>
              <a:t>大洲階段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最終文件〉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於</a:t>
            </a:r>
            <a:r>
              <a:rPr lang="en-US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2023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年</a:t>
            </a:r>
            <a:r>
              <a:rPr lang="en-US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3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月</a:t>
            </a:r>
            <a:r>
              <a:rPr lang="en-US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31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日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或之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前送交總祕書處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；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總祕書處會按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各大洲的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〈</a:t>
            </a:r>
            <a:r>
              <a:rPr lang="zh-TW" altLang="zh-TW" sz="2400" b="1" smtClean="0">
                <a:ea typeface="微軟正黑體" pitchFamily="34" charset="-120"/>
                <a:cs typeface="Calibri" pitchFamily="34" charset="0"/>
              </a:rPr>
              <a:t>大洲階段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最終文件〉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起草</a:t>
            </a:r>
            <a:r>
              <a:rPr lang="it-IT" altLang="zh-TW" sz="2400" b="1" smtClean="0">
                <a:ea typeface="微軟正黑體" pitchFamily="34" charset="-120"/>
                <a:cs typeface="Calibri" pitchFamily="34" charset="0"/>
              </a:rPr>
              <a:t>〈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工作文件</a:t>
            </a:r>
            <a:r>
              <a:rPr lang="en-US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2</a:t>
            </a:r>
            <a:r>
              <a:rPr lang="it-IT" altLang="zh-TW" sz="2400" b="1" smtClean="0"/>
              <a:t>〉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HK" sz="2400" b="1" i="1" smtClean="0">
                <a:latin typeface="微軟正黑體" pitchFamily="34" charset="-120"/>
                <a:ea typeface="微軟正黑體" pitchFamily="34" charset="-120"/>
              </a:rPr>
              <a:t>Instrumentum Laboris</a:t>
            </a:r>
            <a:r>
              <a:rPr lang="en-US" altLang="zh-HK" sz="2400" b="1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HK" sz="2400" b="1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sz="2600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sz="2600" smtClean="0">
                <a:latin typeface="Calibri" pitchFamily="34" charset="0"/>
                <a:ea typeface="微軟正黑體" pitchFamily="34" charset="-120"/>
              </a:rPr>
            </a:br>
            <a:r>
              <a:rPr lang="en-US" sz="2600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sz="2600" smtClean="0">
                <a:latin typeface="Calibri" pitchFamily="34" charset="0"/>
                <a:ea typeface="微軟正黑體" pitchFamily="34" charset="-12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各大洲的主教應以適當的方式確認和核准〈最終文件〉，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以確保它是會議進程的真實成果，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且反映具尊重會議進程的實際過程及各大洲天主子民的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心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聲。</a:t>
            </a:r>
            <a:r>
              <a:rPr lang="en-US" sz="2600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sz="2600" smtClean="0">
                <a:latin typeface="Calibri" pitchFamily="34" charset="0"/>
                <a:ea typeface="微軟正黑體" pitchFamily="34" charset="-120"/>
              </a:rPr>
            </a:br>
            <a:r>
              <a:rPr lang="en-US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關於大洲會議〈</a:t>
            </a:r>
            <a:r>
              <a:rPr lang="zh-TW" altLang="zh-TW" sz="2400" b="1" smtClean="0">
                <a:ea typeface="微軟正黑體" pitchFamily="34" charset="-120"/>
              </a:rPr>
              <a:t>大洲階段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最終文件〉 的進一步建議和闡述，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總祕書處將於稍後與〈</a:t>
            </a:r>
            <a:r>
              <a:rPr lang="zh-TW" altLang="zh-TW" sz="2400" b="1" smtClean="0">
                <a:ea typeface="微軟正黑體" pitchFamily="34" charset="-120"/>
              </a:rPr>
              <a:t>大洲階段</a:t>
            </a:r>
            <a:r>
              <a:rPr lang="zh-TW" altLang="it-IT" sz="2400" b="1" smtClean="0">
                <a:ea typeface="微軟正黑體" pitchFamily="34" charset="-120"/>
              </a:rPr>
              <a:t>工作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文件〉 一起提供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給大家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sz="2600" smtClean="0">
                <a:latin typeface="Calibri" pitchFamily="34" charset="0"/>
                <a:ea typeface="微軟正黑體" pitchFamily="34" charset="-120"/>
              </a:rPr>
              <a:t/>
            </a:r>
            <a:br>
              <a:rPr lang="en-US" sz="2600" smtClean="0">
                <a:latin typeface="Calibri" pitchFamily="34" charset="0"/>
                <a:ea typeface="微軟正黑體" pitchFamily="34" charset="-120"/>
              </a:rPr>
            </a:br>
            <a:endParaRPr lang="zh-TW" altLang="it-IT" sz="2600" smtClean="0">
              <a:latin typeface="Calibri" pitchFamily="34" charset="0"/>
              <a:ea typeface="微軟正黑體" pitchFamily="34" charset="-120"/>
            </a:endParaRPr>
          </a:p>
        </p:txBody>
      </p:sp>
      <p:pic>
        <p:nvPicPr>
          <p:cNvPr id="23556" name="Entrada de lápiz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2713" y="2200275"/>
            <a:ext cx="17462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Entrada de lápiz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1338" y="2249488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Entrada de lápiz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88" y="2614613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Entrada de lápiz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825" y="2289175"/>
            <a:ext cx="190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Entrada de lápiz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6450" y="4975225"/>
            <a:ext cx="17463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1" name="Grupo 11"/>
          <p:cNvGrpSpPr>
            <a:grpSpLocks/>
          </p:cNvGrpSpPr>
          <p:nvPr/>
        </p:nvGrpSpPr>
        <p:grpSpPr bwMode="auto">
          <a:xfrm>
            <a:off x="3259138" y="4572000"/>
            <a:ext cx="0" cy="0"/>
            <a:chOff x="3259456" y="4571656"/>
            <a:chExt cx="360" cy="360"/>
          </a:xfrm>
        </p:grpSpPr>
        <p:pic>
          <p:nvPicPr>
            <p:cNvPr id="23562" name="Entrada de lápiz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Entrada de lápiz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Entrada de lápiz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300" y="31750"/>
            <a:ext cx="8890000" cy="190023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我們能提供甚麼協助</a:t>
            </a:r>
            <a:r>
              <a:rPr lang="en-US" altLang="zh-TW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br>
              <a:rPr lang="en-US" altLang="zh-TW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C" altLang="zh-TW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C" altLang="zh-TW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zh-TW" sz="18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altLang="zh-TW" b="1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" y="1979613"/>
            <a:ext cx="11490325" cy="5794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30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大洲階段工作團隊</a:t>
            </a:r>
            <a:r>
              <a:rPr lang="en-US" altLang="zh-TW" sz="30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endParaRPr lang="en-US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梵蒂岡、</a:t>
            </a:r>
            <a:r>
              <a:rPr lang="zh-HK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馬爾他 </a:t>
            </a:r>
            <a:r>
              <a:rPr lang="en-US" altLang="zh-HK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 Card. Mario Grech</a:t>
            </a:r>
            <a:endParaRPr lang="en-US" altLang="zh-TW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澳大利亞 </a:t>
            </a:r>
            <a:r>
              <a:rPr lang="en-US" altLang="zh-TW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 Mrs. Susan Pascoe. </a:t>
            </a:r>
          </a:p>
          <a:p>
            <a:pPr eaLnBrk="1" hangingPunct="1">
              <a:defRPr/>
            </a:pP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義大利 </a:t>
            </a:r>
            <a:r>
              <a:rPr lang="en-US" altLang="zh-TW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 Fr. Giacomo Costa, SJ. </a:t>
            </a:r>
          </a:p>
          <a:p>
            <a:pPr eaLnBrk="1" hangingPunct="1">
              <a:defRPr/>
            </a:pPr>
            <a:r>
              <a:rPr lang="zh-HK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厄瓜多爾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、墨西哥</a:t>
            </a:r>
            <a:r>
              <a:rPr lang="en-US" altLang="zh-HK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協調員</a:t>
            </a:r>
            <a:r>
              <a:rPr lang="en-US" altLang="zh-HK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 - </a:t>
            </a:r>
            <a:r>
              <a:rPr lang="en-US" altLang="zh-TW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Mauricio López Oropeza </a:t>
            </a:r>
          </a:p>
          <a:p>
            <a:pPr eaLnBrk="1" hangingPunct="1">
              <a:defRPr/>
            </a:pP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祕書</a:t>
            </a:r>
            <a:r>
              <a:rPr 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待公布</a:t>
            </a:r>
            <a:r>
              <a:rPr lang="en-US" altLang="zh-TW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也可聯絡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洲工作的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委員會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副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祕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書長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</a:t>
            </a:r>
            <a:endParaRPr lang="en-US" altLang="zh-TW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以及祕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書長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辦公室的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工作人員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3000" smtClean="0"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000" smtClean="0">
                <a:ea typeface="微軟正黑體" pitchFamily="34" charset="-12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it-IT" altLang="zh-TW" sz="3000" smtClean="0"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300" y="31750"/>
            <a:ext cx="8890000" cy="151923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zh-TW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zh-TW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zh-TW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zh-TW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zh-TW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zh-TW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zh-TW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zh-TW" alt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緊急措施</a:t>
            </a: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C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C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18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zh-TW" altLang="it-IT" b="1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3" name="Sottotitolo 2"/>
          <p:cNvSpPr>
            <a:spLocks noGrp="1"/>
          </p:cNvSpPr>
          <p:nvPr>
            <p:ph type="subTitle" idx="1"/>
          </p:nvPr>
        </p:nvSpPr>
        <p:spPr>
          <a:xfrm>
            <a:off x="0" y="1576388"/>
            <a:ext cx="12192000" cy="501015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2F5597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･ 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選定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洲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委員會和協調員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並將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有關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名單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及以下資料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發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送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給我們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endParaRPr lang="en-US" altLang="zh-TW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姓名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、所屬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國家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一般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個人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資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料、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電子郵件和</a:t>
            </a:r>
            <a:r>
              <a:rPr lang="en-US" altLang="zh-CN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WhatsApp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電話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號碼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endParaRPr lang="en-US" sz="1000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b="1" smtClean="0">
                <a:solidFill>
                  <a:srgbClr val="2F5597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･ 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與大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洲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階段工作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小組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舉行第一次會議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，辨析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最佳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的同行歷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程和需求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endParaRPr lang="en-US" sz="1000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b="1" smtClean="0">
                <a:solidFill>
                  <a:srgbClr val="2F5597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･ 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從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即日起至</a:t>
            </a:r>
            <a:r>
              <a:rPr lang="en-US" altLang="zh-CN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月</a:t>
            </a:r>
            <a:r>
              <a:rPr lang="en-US" altLang="zh-CN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31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日開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展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計畫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</a:t>
            </a:r>
            <a:endParaRPr lang="en-US" altLang="zh-TW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請同時務必關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注大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洲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大會的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舉行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日期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、籌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備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工作，以及其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組成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和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後勤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等事宜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CN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endParaRPr lang="en-US" sz="1000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b="1" smtClean="0">
                <a:solidFill>
                  <a:srgbClr val="2F5597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･ 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我們將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盡快為各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洲會議</a:t>
            </a:r>
            <a:r>
              <a:rPr lang="zh-TW" altLang="zh-HK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〈最終文件〉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規範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提供更多建議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引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CN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1000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 smtClean="0">
                <a:solidFill>
                  <a:srgbClr val="2F5597"/>
                </a:solidFill>
                <a:latin typeface="標楷體" pitchFamily="65" charset="-120"/>
                <a:ea typeface="標楷體" pitchFamily="65" charset="-120"/>
              </a:rPr>
              <a:t>･ 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請關顧：與會者的心路歷程、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析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方法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請同時與總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秘書處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保持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聯繫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和溝通，</a:t>
            </a:r>
            <a:endParaRPr lang="en-US" altLang="zh-TW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以及關注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其他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後勤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籌款等</a:t>
            </a:r>
            <a:r>
              <a:rPr lang="zh-TW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工作</a:t>
            </a:r>
            <a:r>
              <a:rPr lang="zh-CN" altLang="en-US" b="1" smtClean="0">
                <a:solidFill>
                  <a:srgbClr val="2F5597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b="1" smtClean="0">
              <a:solidFill>
                <a:srgbClr val="2F5597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sz="2700" smtClean="0">
              <a:ea typeface="微軟正黑體" pitchFamily="34" charset="-120"/>
            </a:endParaRPr>
          </a:p>
          <a:p>
            <a:pPr eaLnBrk="1" hangingPunct="1"/>
            <a:r>
              <a:rPr lang="en-US" sz="2700" smtClean="0">
                <a:cs typeface="Times New Roman" pitchFamily="18" charset="0"/>
              </a:rPr>
              <a:t> </a:t>
            </a:r>
          </a:p>
          <a:p>
            <a:pPr eaLnBrk="1" hangingPunct="1"/>
            <a:endParaRPr lang="it-IT" altLang="zh-TW" sz="27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300" y="31750"/>
            <a:ext cx="8890000" cy="190023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聯繫我們的方式</a:t>
            </a: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C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s-EC" sz="18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18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zh-TW" altLang="it-IT" b="1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" y="1979613"/>
            <a:ext cx="11490325" cy="5794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35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hlinkClick r:id="rId3"/>
              </a:rPr>
              <a:t>synodus@synod.va</a:t>
            </a:r>
            <a:endParaRPr lang="en-US" altLang="zh-TW" sz="3500" b="1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TW" sz="35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Subject: Continental Stage of the Synod</a:t>
            </a:r>
          </a:p>
          <a:p>
            <a:pPr eaLnBrk="1" hangingPunct="1">
              <a:defRPr/>
            </a:pPr>
            <a:endParaRPr lang="en-US" altLang="zh-TW" sz="3500" b="1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TW" sz="35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Mauricio Lopez (task force coord.)</a:t>
            </a:r>
          </a:p>
          <a:p>
            <a:pPr eaLnBrk="1" hangingPunct="1">
              <a:defRPr/>
            </a:pPr>
            <a:r>
              <a:rPr lang="en-US" altLang="zh-TW" sz="35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hlinkClick r:id="rId4"/>
              </a:rPr>
              <a:t>mlopez@caritasecuador.org</a:t>
            </a:r>
            <a:r>
              <a:rPr lang="en-US" altLang="zh-TW" sz="35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zh-TW" sz="35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Whatsapp: +593998827915</a:t>
            </a:r>
          </a:p>
          <a:p>
            <a:pPr eaLnBrk="1" hangingPunct="1">
              <a:defRPr/>
            </a:pPr>
            <a:r>
              <a:rPr lang="en-US" altLang="zh-TW" sz="35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Visit: www.synod.va </a:t>
            </a:r>
          </a:p>
          <a:p>
            <a:pPr eaLnBrk="1" hangingPunct="1">
              <a:defRPr/>
            </a:pPr>
            <a:endParaRPr lang="en-US" altLang="zh-TW" sz="270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TW" sz="2700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it-IT" altLang="zh-TW" sz="270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93713"/>
            <a:ext cx="8134350" cy="1900237"/>
          </a:xfrm>
          <a:solidFill>
            <a:schemeClr val="accent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 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大洲階段的目標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975" y="2687638"/>
            <a:ext cx="9144000" cy="579437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35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一個共議同行的歷程</a:t>
            </a:r>
            <a:r>
              <a:rPr lang="en-US" sz="35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</a:t>
            </a:r>
            <a:r>
              <a:rPr lang="zh-TW" altLang="en-US" sz="35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一個至關重要的問題</a:t>
            </a:r>
            <a:endParaRPr lang="en-US" sz="3500" b="1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l" eaLnBrk="1" hangingPunct="1"/>
            <a:endParaRPr lang="en-US" sz="2800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just" eaLnBrk="1" hangingPunct="1"/>
            <a:r>
              <a:rPr lang="zh-TW" altLang="en-US" sz="2800" b="1" smtClean="0">
                <a:cs typeface="Times New Roman" pitchFamily="18" charset="0"/>
              </a:rPr>
              <a:t>「</a:t>
            </a:r>
            <a:r>
              <a:rPr lang="zh-TW" altLang="zh-HK" sz="28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今天不同層次上的</a:t>
            </a:r>
            <a:r>
              <a:rPr lang="zh-TW" altLang="zh-TW" sz="2800" b="1" smtClean="0"/>
              <a:t>『</a:t>
            </a:r>
            <a:r>
              <a:rPr lang="zh-TW" altLang="en-US" sz="2800" b="1" smtClean="0">
                <a:latin typeface="微軟正黑體" pitchFamily="34" charset="-120"/>
                <a:ea typeface="微軟正黑體" pitchFamily="34" charset="-120"/>
              </a:rPr>
              <a:t>同行</a:t>
            </a:r>
            <a:r>
              <a:rPr lang="zh-TW" altLang="zh-TW" sz="2800" b="1" smtClean="0"/>
              <a:t>』</a:t>
            </a:r>
            <a:r>
              <a:rPr lang="zh-TW" altLang="zh-HK" sz="2800" b="1" smtClean="0">
                <a:latin typeface="微軟正黑體" pitchFamily="34" charset="-120"/>
                <a:ea typeface="微軟正黑體" pitchFamily="34" charset="-120"/>
              </a:rPr>
              <a:t>（從地方教會的層面到普世教會的層面）</a:t>
            </a:r>
            <a:r>
              <a:rPr lang="zh-TW" altLang="en-US" sz="2800" b="1" smtClean="0">
                <a:latin typeface="微軟正黑體" pitchFamily="34" charset="-120"/>
                <a:ea typeface="微軟正黑體" pitchFamily="34" charset="-120"/>
              </a:rPr>
              <a:t>如何</a:t>
            </a:r>
            <a:r>
              <a:rPr lang="zh-TW" altLang="zh-HK" sz="2800" b="1" smtClean="0">
                <a:latin typeface="微軟正黑體" pitchFamily="34" charset="-120"/>
                <a:ea typeface="微軟正黑體" pitchFamily="34" charset="-120"/>
              </a:rPr>
              <a:t>讓教會能以符合天主託付給教會的使命來宣揚福音</a:t>
            </a:r>
            <a:r>
              <a:rPr lang="en-US" altLang="zh-TW" sz="2800" b="1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2800" b="1" smtClean="0"/>
              <a:t>」</a:t>
            </a:r>
            <a:r>
              <a:rPr lang="en-US" altLang="zh-TW" sz="2800" b="1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it-IT" altLang="zh-TW" sz="2800" b="1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12192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&lt;center&gt;Jesus and the people&lt;/center&gt;"/>
          <p:cNvPicPr>
            <a:picLocks noChangeAspect="1" noChangeArrowheads="1"/>
          </p:cNvPicPr>
          <p:nvPr/>
        </p:nvPicPr>
        <p:blipFill>
          <a:blip r:embed="rId3"/>
          <a:srcRect l="17699" r="21368"/>
          <a:stretch>
            <a:fillRect/>
          </a:stretch>
        </p:blipFill>
        <p:spPr bwMode="auto">
          <a:xfrm>
            <a:off x="-1404938" y="-41275"/>
            <a:ext cx="4214813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400" y="-47625"/>
            <a:ext cx="9880600" cy="6905625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大洲會議旨在</a:t>
            </a:r>
            <a:r>
              <a:rPr lang="zh-TW" altLang="it-IT" sz="2400" b="1" smtClean="0"/>
              <a:t>「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促進各大洲地區教會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之間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大洲階段工作文件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簡稱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>DCS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前稱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工作文件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> 1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的彼此對話，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加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強各大洲獨特文化背景的深入辨析。 </a:t>
            </a:r>
            <a:r>
              <a:rPr lang="zh-TW" altLang="it-IT" sz="2400" b="1" smtClean="0"/>
              <a:t>」</a:t>
            </a:r>
            <a:br>
              <a:rPr lang="zh-TW" altLang="it-IT" sz="2400" b="1" smtClean="0"/>
            </a:br>
            <a:r>
              <a:rPr 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大洲階段是天主子民清楚表達其基本問題的一個時刻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。</a:t>
            </a:r>
            <a:r>
              <a:rPr 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	</a:t>
            </a:r>
            <a:br>
              <a:rPr 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在此階段，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大家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深化前一階段會議的工作，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好能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更準確提出問題，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從大洲的角度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更好地論證和具體化這些見解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願景。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然而，這階段尚未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達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到指出答案或決定行動方案的時刻。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大洲階段工作文件</a:t>
            </a:r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〉 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HK" sz="2400" b="1" smtClean="0">
                <a:latin typeface="微軟正黑體" pitchFamily="34" charset="-120"/>
                <a:ea typeface="微軟正黑體" pitchFamily="34" charset="-120"/>
              </a:rPr>
              <a:t>DCS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是這項工作的重點，而非最終文件的初稿，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它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僅供持分者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補充或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修正，且作為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</a:rPr>
              <a:t>未來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</a:rPr>
              <a:t>工作的參照。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18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HK" sz="18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es-EC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s-EC" sz="2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endParaRPr lang="zh-TW" altLang="it-IT" sz="2200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15364" name="Entrada de lápiz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2713" y="2200275"/>
            <a:ext cx="17462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Entrada de lápiz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1338" y="2249488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Entrada de lápiz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88" y="2614613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Entrada de lápiz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825" y="2289175"/>
            <a:ext cx="190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Entrada de lápiz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6450" y="4975225"/>
            <a:ext cx="17463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9" name="Grupo 11"/>
          <p:cNvGrpSpPr>
            <a:grpSpLocks/>
          </p:cNvGrpSpPr>
          <p:nvPr/>
        </p:nvGrpSpPr>
        <p:grpSpPr bwMode="auto">
          <a:xfrm>
            <a:off x="3259138" y="4572000"/>
            <a:ext cx="0" cy="0"/>
            <a:chOff x="3259456" y="4571656"/>
            <a:chExt cx="360" cy="360"/>
          </a:xfrm>
        </p:grpSpPr>
        <p:pic>
          <p:nvPicPr>
            <p:cNvPr id="15370" name="Entrada de lápiz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Entrada de lápiz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Entrada de lápiz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12192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93713"/>
            <a:ext cx="8134350" cy="1900237"/>
          </a:xfrm>
          <a:solidFill>
            <a:schemeClr val="accent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en-US" altLang="zh-H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 </a:t>
            </a:r>
            <a:r>
              <a:rPr lang="zh-TW" altLang="zh-H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大洲會議的組成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70200"/>
            <a:ext cx="12192000" cy="5794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參與大洲階段天主子民的代表須多樣性</a:t>
            </a:r>
            <a:endParaRPr lang="en-US" altLang="zh-TW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要確保</a:t>
            </a:r>
            <a:r>
              <a:rPr lang="zh-TW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與會者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能充分代表</a:t>
            </a:r>
            <a:r>
              <a:rPr lang="zh-TW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天主子民的多樣性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：主教、司鐸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執事、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度獻身生活的</a:t>
            </a:r>
            <a:r>
              <a:rPr lang="zh-TW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男女、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男女</a:t>
            </a:r>
            <a:r>
              <a:rPr lang="zh-TW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平信徒。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12192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olo 1"/>
          <p:cNvSpPr>
            <a:spLocks noGrp="1"/>
          </p:cNvSpPr>
          <p:nvPr>
            <p:ph type="ctrTitle"/>
          </p:nvPr>
        </p:nvSpPr>
        <p:spPr>
          <a:xfrm>
            <a:off x="4763" y="-61913"/>
            <a:ext cx="8829675" cy="6977063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與會者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的來源須具代表天主子民的多樣性，</a:t>
            </a: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要具教會性，但不宜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僅包括主教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。</a:t>
            </a: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主教會在大洲會議結束時聚首一堂，</a:t>
            </a: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共同在生活中重新閱讀及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深入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辨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析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會議的經驗。</a:t>
            </a:r>
            <a:r>
              <a:rPr 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en-US" sz="21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sz="21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各大洲</a:t>
            </a:r>
            <a:r>
              <a:rPr lang="zh-TW" altLang="en-US" sz="23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須考慮確保以下群體的參與：</a:t>
            </a:r>
            <a:r>
              <a:rPr lang="es-EC" sz="21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s-EC" sz="21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en-US" sz="21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･</a:t>
            </a:r>
            <a:r>
              <a:rPr lang="en-US" sz="21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婦女和年輕人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（男女平信徒、正在接受培育的男女會士、修士）</a:t>
            </a: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；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en-US" altLang="zh-HK" sz="21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･ 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生活在貧困或邊緣的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群體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及服務他們的人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士；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sz="21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en-US" altLang="zh-HK" sz="21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･</a:t>
            </a:r>
            <a:r>
              <a:rPr lang="en-US" sz="21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來自其他基督教教派的教友代表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sz="21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en-US" altLang="zh-HK" sz="21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･</a:t>
            </a:r>
            <a:r>
              <a:rPr lang="en-US" sz="21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其他宗教和信仰團體的代表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以及沒有宗教信仰的人士。</a:t>
            </a:r>
            <a:b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各大洲負責機構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經與世界主教代表會議總祕書處協商後，</a:t>
            </a: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可自行決定與會者的人數和任命方式。</a:t>
            </a:r>
            <a:r>
              <a:rPr lang="zh-TW" altLang="zh-HK" sz="2400" b="1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zh-TW" altLang="zh-HK" sz="2400" b="1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zh-HK" sz="1800" b="1" smtClean="0">
                <a:solidFill>
                  <a:schemeClr val="bg1"/>
                </a:solidFill>
                <a:latin typeface="新細明體" charset="-120"/>
              </a:rPr>
              <a:t/>
            </a:r>
            <a:br>
              <a:rPr lang="en-US" altLang="zh-HK" sz="1800" b="1" smtClean="0">
                <a:solidFill>
                  <a:schemeClr val="bg1"/>
                </a:solidFill>
                <a:latin typeface="新細明體" charset="-120"/>
              </a:rPr>
            </a:br>
            <a:r>
              <a:rPr lang="en-US" sz="210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sz="210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</a:br>
            <a:endParaRPr lang="zh-TW" altLang="it-IT" sz="2100" smtClean="0">
              <a:solidFill>
                <a:schemeClr val="bg1"/>
              </a:solidFill>
            </a:endParaRPr>
          </a:p>
        </p:txBody>
      </p:sp>
      <p:pic>
        <p:nvPicPr>
          <p:cNvPr id="17411" name="Entrada de lápi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200275"/>
            <a:ext cx="17462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Entrada de lápiz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338" y="2249488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Entrada de lápiz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8" y="2614613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Entrada de lápiz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9825" y="2289175"/>
            <a:ext cx="190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Entrada de lápiz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4975225"/>
            <a:ext cx="17463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6" name="Grupo 11"/>
          <p:cNvGrpSpPr>
            <a:grpSpLocks/>
          </p:cNvGrpSpPr>
          <p:nvPr/>
        </p:nvGrpSpPr>
        <p:grpSpPr bwMode="auto">
          <a:xfrm>
            <a:off x="3259138" y="4572000"/>
            <a:ext cx="0" cy="0"/>
            <a:chOff x="3259456" y="4571656"/>
            <a:chExt cx="360" cy="360"/>
          </a:xfrm>
        </p:grpSpPr>
        <p:pic>
          <p:nvPicPr>
            <p:cNvPr id="17418" name="Entrada de lápiz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Entrada de lápiz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Entrada de lápiz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7" name="Picture 2" descr="&lt;center&gt;The conversion of Cornelius&lt;/center&gt;"/>
          <p:cNvPicPr>
            <a:picLocks noChangeAspect="1" noChangeArrowheads="1"/>
          </p:cNvPicPr>
          <p:nvPr/>
        </p:nvPicPr>
        <p:blipFill>
          <a:blip r:embed="rId4"/>
          <a:srcRect l="48238" r="12387"/>
          <a:stretch>
            <a:fillRect/>
          </a:stretch>
        </p:blipFill>
        <p:spPr bwMode="auto">
          <a:xfrm>
            <a:off x="8834438" y="0"/>
            <a:ext cx="3330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12192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93713"/>
            <a:ext cx="8134350" cy="1900237"/>
          </a:xfrm>
          <a:solidFill>
            <a:schemeClr val="accent2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 </a:t>
            </a:r>
            <a:r>
              <a:rPr lang="zh-TW" altLang="zh-H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大洲階段的工作程序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/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</a:b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" y="2552700"/>
            <a:ext cx="11490325" cy="5794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3500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創造機會包容曾被排斥在外的群體</a:t>
            </a:r>
            <a:endParaRPr lang="en-US" sz="3500" b="1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800" smtClean="0"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zh-HK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創造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最可行的機會 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…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確保大洲會議不是一件獨立的事件，</a:t>
            </a:r>
            <a:endParaRPr lang="en-US" altLang="zh-TW" b="1" smtClean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zh-HK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而是一個與主教會議其他階段整體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互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相連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結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的進程。</a:t>
            </a:r>
          </a:p>
          <a:p>
            <a:pPr eaLnBrk="1" hangingPunct="1">
              <a:defRPr/>
            </a:pPr>
            <a:endParaRPr lang="en-US" sz="3000" smtClean="0"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it-IT" altLang="zh-TW" sz="3000" smtClean="0"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12192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&lt;center&gt;Jesus and the people&lt;/center&gt;"/>
          <p:cNvPicPr>
            <a:picLocks noChangeAspect="1" noChangeArrowheads="1"/>
          </p:cNvPicPr>
          <p:nvPr/>
        </p:nvPicPr>
        <p:blipFill>
          <a:blip r:embed="rId3"/>
          <a:srcRect l="17699" r="21368"/>
          <a:stretch>
            <a:fillRect/>
          </a:stretch>
        </p:blipFill>
        <p:spPr bwMode="auto">
          <a:xfrm>
            <a:off x="-1404938" y="-41275"/>
            <a:ext cx="4214813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400" y="-39688"/>
            <a:ext cx="9880600" cy="69770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參與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的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七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大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洲包括：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非洲、拉丁美洲、北美洲、亞洲、歐洲、大洋洲、東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方教會</a:t>
            </a:r>
            <a:r>
              <a:rPr lang="en-US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。</a:t>
            </a:r>
            <a:r>
              <a:rPr lang="en-US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各大洲須深入辨析，並按具體</a:t>
            </a:r>
            <a:r>
              <a:rPr lang="zh-CN" alt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可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行</a:t>
            </a:r>
            <a:r>
              <a:rPr lang="zh-CN" alt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性，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配以</a:t>
            </a:r>
            <a:r>
              <a:rPr lang="zh-CN" alt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創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新的精神，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在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主教會議總祕書處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的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同行及系統支援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下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，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編製適合其教會發展的路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向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和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架</a:t>
            </a: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構</a:t>
            </a:r>
            <a:r>
              <a:rPr lang="zh-CN" alt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sz="24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en-US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各大洲須任命一個小組負責大洲階段的籌備工作，</a:t>
            </a:r>
            <a: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並委任一名人員負責與世界主教代表會議總祕書處作協調。</a:t>
            </a:r>
            <a:r>
              <a:rPr lang="en-US" altLang="zh-HK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HK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en-US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zh-TW" altLang="zh-HK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各大洲可</a:t>
            </a:r>
            <a:r>
              <a:rPr lang="zh-TW" altLang="en-US" sz="24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考慮採取的措施：</a:t>
            </a:r>
            <a:r>
              <a:rPr lang="en-US" altLang="zh-TW" sz="12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12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en-US" sz="1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sz="12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en-US" sz="2000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･ </a:t>
            </a:r>
            <a:r>
              <a:rPr lang="zh-TW" altLang="zh-HK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召開子大洲籌備會議，以保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障</a:t>
            </a:r>
            <a:r>
              <a:rPr lang="zh-TW" altLang="zh-HK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各地方教會的文化和社會觀點得到充分的考慮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；</a:t>
            </a:r>
            <a:r>
              <a:rPr lang="en-US" sz="20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sz="20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en-US" altLang="zh-HK" sz="2000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･ 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加入</a:t>
            </a:r>
            <a:r>
              <a:rPr lang="zh-TW" altLang="zh-HK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在世界主教代表會議提供顧問意見的負責人，又或當前會議架構的成員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；</a:t>
            </a:r>
            <a:r>
              <a:rPr lang="en-US" altLang="zh-TW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en-US" altLang="zh-HK" sz="2000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･ 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透過</a:t>
            </a:r>
            <a:r>
              <a:rPr lang="zh-TW" altLang="zh-HK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專題論壇或小組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，加入</a:t>
            </a:r>
            <a:r>
              <a:rPr lang="zh-TW" altLang="zh-HK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在第一階段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未納入</a:t>
            </a:r>
            <a:r>
              <a:rPr lang="zh-TW" altLang="zh-HK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的群體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及</a:t>
            </a:r>
            <a:r>
              <a:rPr lang="zh-TW" altLang="zh-HK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處於邊緣的人士和群體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；</a:t>
            </a:r>
            <a:r>
              <a:rPr lang="en-US" altLang="zh-TW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en-US" altLang="zh-HK" sz="2000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･ 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關注心靈上的準備，並配合</a:t>
            </a:r>
            <a:r>
              <a:rPr lang="en-US" altLang="zh-TW" sz="2000" b="1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HK" sz="2000" b="1" smtClean="0">
                <a:latin typeface="微軟正黑體" pitchFamily="34" charset="-120"/>
                <a:ea typeface="微軟正黑體" pitchFamily="34" charset="-120"/>
              </a:rPr>
              <a:t>大洲階段工作文件</a:t>
            </a:r>
            <a:r>
              <a:rPr lang="en-US" altLang="zh-TW" sz="2000" b="1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000" b="1" smtClean="0">
                <a:latin typeface="微軟正黑體" pitchFamily="34" charset="-120"/>
                <a:ea typeface="微軟正黑體" pitchFamily="34" charset="-120"/>
              </a:rPr>
              <a:t>的精神。</a:t>
            </a:r>
            <a:r>
              <a:rPr lang="en-US" altLang="zh-TW" sz="22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b="1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200" b="1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b="1" smtClean="0">
                <a:latin typeface="微軟正黑體" pitchFamily="34" charset="-120"/>
                <a:ea typeface="微軟正黑體" pitchFamily="34" charset="-120"/>
              </a:rPr>
            </a:br>
            <a:endParaRPr lang="zh-TW" altLang="it-IT" sz="22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60" name="Entrada de lápiz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2713" y="2200275"/>
            <a:ext cx="17462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Entrada de lápiz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1338" y="2249488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Entrada de lápiz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88" y="2614613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Entrada de lápiz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825" y="2289175"/>
            <a:ext cx="190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Entrada de lápiz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6450" y="4975225"/>
            <a:ext cx="17463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5" name="Grupo 11"/>
          <p:cNvGrpSpPr>
            <a:grpSpLocks/>
          </p:cNvGrpSpPr>
          <p:nvPr/>
        </p:nvGrpSpPr>
        <p:grpSpPr bwMode="auto">
          <a:xfrm>
            <a:off x="3259138" y="4572000"/>
            <a:ext cx="0" cy="0"/>
            <a:chOff x="3259456" y="4571656"/>
            <a:chExt cx="360" cy="360"/>
          </a:xfrm>
        </p:grpSpPr>
        <p:pic>
          <p:nvPicPr>
            <p:cNvPr id="19466" name="Entrada de lápiz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Entrada de lápiz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Entrada de lápiz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12192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93713"/>
            <a:ext cx="8134350" cy="1900237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TW" sz="4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</a:t>
            </a:r>
            <a:r>
              <a:rPr lang="en-US" altLang="zh-TW" sz="4800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 </a:t>
            </a:r>
            <a:r>
              <a:rPr lang="zh-TW" altLang="zh-HK" sz="4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大洲會議的慶祝活動</a:t>
            </a:r>
            <a:r>
              <a:rPr lang="en-US" altLang="zh-TW" sz="1200" b="1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n-US" altLang="zh-TW" sz="1200" b="1" smtClean="0">
                <a:latin typeface="Calibri" pitchFamily="34" charset="0"/>
                <a:cs typeface="Times New Roman" pitchFamily="18" charset="0"/>
              </a:rPr>
            </a:br>
            <a:r>
              <a:rPr lang="en-US" altLang="zh-TW" sz="1200" b="1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n-US" altLang="zh-TW" sz="1200" b="1" smtClean="0">
                <a:latin typeface="Calibri" pitchFamily="34" charset="0"/>
                <a:cs typeface="Times New Roman" pitchFamily="18" charset="0"/>
              </a:rPr>
            </a:br>
            <a:r>
              <a:rPr lang="en-US" altLang="zh-TW" sz="1200" b="1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n-US" altLang="zh-TW" sz="1200" b="1" smtClean="0">
                <a:latin typeface="Calibri" pitchFamily="34" charset="0"/>
                <a:cs typeface="Times New Roman" pitchFamily="18" charset="0"/>
              </a:rPr>
            </a:br>
            <a:endParaRPr lang="zh-TW" altLang="it-IT" sz="1200" b="1" smtClean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" y="2552700"/>
            <a:ext cx="11968163" cy="579438"/>
          </a:xfrm>
        </p:spPr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</a:pPr>
            <a:r>
              <a:rPr lang="zh-CN" altLang="en-US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一個根據文化特性和現實情況的</a:t>
            </a:r>
            <a:r>
              <a:rPr lang="zh-TW" altLang="en-US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心靈</a:t>
            </a:r>
            <a:r>
              <a:rPr lang="zh-CN" altLang="en-US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辨</a:t>
            </a:r>
            <a:r>
              <a:rPr lang="zh-TW" altLang="en-US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析</a:t>
            </a:r>
            <a:r>
              <a:rPr lang="zh-CN" altLang="en-US" b="1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過程</a:t>
            </a:r>
            <a:endParaRPr lang="en-US" altLang="zh-CN" b="1" smtClean="0">
              <a:solidFill>
                <a:srgbClr val="2F55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mtClean="0"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zh-TW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…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謹記 </a:t>
            </a:r>
            <a:r>
              <a:rPr lang="zh-TW" altLang="en-US" b="1" smtClean="0">
                <a:cs typeface="Times New Roman" pitchFamily="18" charset="0"/>
              </a:rPr>
              <a:t>「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心靈交談</a:t>
            </a:r>
            <a:r>
              <a:rPr lang="zh-TW" altLang="en-US" b="1" smtClean="0"/>
              <a:t>」</a:t>
            </a:r>
            <a:r>
              <a:rPr lang="en-US" b="1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的方法；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70000"/>
              </a:lnSpc>
            </a:pPr>
            <a:endParaRPr lang="en-US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70000"/>
              </a:lnSpc>
            </a:pP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致力為各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地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區及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各大洲的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文化建立橋</a:t>
            </a:r>
            <a:r>
              <a:rPr lang="zh-TW" altLang="zh-TW" b="1" smtClean="0">
                <a:ea typeface="微軟正黑體" pitchFamily="34" charset="-120"/>
              </a:rPr>
              <a:t>梁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70000"/>
              </a:lnSpc>
            </a:pP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促進有效溝通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的同時，要關注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語言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差異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70000"/>
              </a:lnSpc>
            </a:pPr>
            <a:endParaRPr lang="en-US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70000"/>
              </a:lnSpc>
            </a:pP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在籌備大洲會議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時，請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盡量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安排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所有參與者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能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親臨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會議</a:t>
            </a:r>
            <a:r>
              <a:rPr lang="zh-TW" altLang="zh-HK" b="1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70000"/>
              </a:lnSpc>
            </a:pPr>
            <a:r>
              <a:rPr lang="en-US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</a:pPr>
            <a:endParaRPr lang="it-IT" altLang="zh-TW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25"/>
            <a:ext cx="12192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olo 1"/>
          <p:cNvSpPr>
            <a:spLocks noGrp="1"/>
          </p:cNvSpPr>
          <p:nvPr>
            <p:ph type="ctrTitle"/>
          </p:nvPr>
        </p:nvSpPr>
        <p:spPr>
          <a:xfrm>
            <a:off x="4763" y="-61913"/>
            <a:ext cx="9186862" cy="697706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TW" sz="240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zh-CN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大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洲</a:t>
            </a:r>
            <a:r>
              <a:rPr lang="zh-CN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會議的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安排可以</a:t>
            </a:r>
            <a:r>
              <a:rPr lang="zh-CN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有多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個</a:t>
            </a:r>
            <a:r>
              <a:rPr lang="zh-CN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選擇</a:t>
            </a:r>
            <a:r>
              <a:rPr lang="en-US" altLang="zh-CN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CN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en-US" altLang="zh-CN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/>
            </a:r>
            <a:br>
              <a:rPr lang="en-US" altLang="zh-CN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zh-CN" altLang="en-US" sz="24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･ 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經與主教會議總祕書處協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調後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，</a:t>
            </a: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zh-TW" altLang="en-US" sz="24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  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選擇適合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與會代表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參加會議的日期，</a:t>
            </a: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zh-TW" altLang="en-US" sz="24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   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關注時間的</a:t>
            </a:r>
            <a:r>
              <a:rPr lang="zh-CN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適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切性</a:t>
            </a:r>
            <a:r>
              <a:rPr lang="zh-CN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，以便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與會者能充分交流互動</a:t>
            </a:r>
            <a:r>
              <a:rPr lang="zh-CN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。</a:t>
            </a:r>
            <a:r>
              <a:rPr lang="en-US" altLang="zh-CN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/>
            </a:r>
            <a:br>
              <a:rPr lang="en-US" altLang="zh-CN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Calibri" pitchFamily="34" charset="0"/>
              </a:rPr>
            </a:br>
            <a:r>
              <a:rPr 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lang="zh-TW" altLang="it-IT" sz="2200" b="1" smtClean="0">
                <a:solidFill>
                  <a:schemeClr val="bg1"/>
                </a:solidFill>
              </a:rPr>
              <a:t>「</a:t>
            </a: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心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靈</a:t>
            </a: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交流</a:t>
            </a:r>
            <a:r>
              <a:rPr lang="zh-TW" altLang="it-IT" sz="2200" b="1" smtClean="0">
                <a:solidFill>
                  <a:schemeClr val="bg1"/>
                </a:solidFill>
              </a:rPr>
              <a:t>」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（見《手冊》</a:t>
            </a:r>
            <a:r>
              <a:rPr lang="zh-TW" altLang="it-IT" sz="2200" b="1" smtClean="0">
                <a:solidFill>
                  <a:schemeClr val="bg1"/>
                </a:solidFill>
              </a:rPr>
              <a:t>（</a:t>
            </a:r>
            <a:r>
              <a:rPr lang="it-IT" altLang="zh-TW" sz="2200" b="1" smtClean="0">
                <a:solidFill>
                  <a:schemeClr val="bg1"/>
                </a:solidFill>
              </a:rPr>
              <a:t>Vademecum</a:t>
            </a:r>
            <a:r>
              <a:rPr lang="zh-TW" altLang="it-IT" sz="2200" b="1" smtClean="0">
                <a:solidFill>
                  <a:schemeClr val="bg1"/>
                </a:solidFill>
              </a:rPr>
              <a:t>）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，附錄</a:t>
            </a:r>
            <a:r>
              <a:rPr lang="en-US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#8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的三個步驟：</a:t>
            </a:r>
            <a:r>
              <a:rPr lang="en-US" altLang="zh-TW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･ 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每名參與者發言</a:t>
            </a: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（我）</a:t>
            </a:r>
            <a:r>
              <a:rPr lang="en-US" altLang="zh-TW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･ 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聆聽其他與會者</a:t>
            </a:r>
            <a:r>
              <a:rPr lang="zh-TW" altLang="it-IT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回應</a:t>
            </a: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（您） </a:t>
            </a:r>
            <a:r>
              <a:rPr lang="en-US" altLang="zh-TW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･ 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對會議成果</a:t>
            </a: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進行深入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辨</a:t>
            </a: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析及</a:t>
            </a:r>
            <a:r>
              <a:rPr lang="en-US" altLang="zh-TW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期望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en-US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2023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月世界主教代表會議的貢獻</a:t>
            </a:r>
            <a:r>
              <a:rPr lang="zh-TW" altLang="en-US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（我們） </a:t>
            </a: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zh-HK" sz="22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大洲會議應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致力為各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地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區及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各洲的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文化建立橋</a:t>
            </a:r>
            <a:r>
              <a:rPr lang="zh-TW" altLang="it-IT" sz="2400" b="1" smtClean="0">
                <a:solidFill>
                  <a:schemeClr val="bg1"/>
                </a:solidFill>
                <a:ea typeface="微軟正黑體" pitchFamily="34" charset="-120"/>
              </a:rPr>
              <a:t>梁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b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包括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語言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差異。</a:t>
            </a: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大洲會議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應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盡量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以線下實體形式進行</a:t>
            </a:r>
            <a: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CN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籌備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階段的會議可考慮以其他方式進行）</a:t>
            </a:r>
            <a:r>
              <a:rPr lang="zh-TW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HK" sz="2400" b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HK" sz="2800" b="1" smtClean="0">
                <a:latin typeface="Calibri" pitchFamily="34" charset="0"/>
              </a:rPr>
              <a:t> </a:t>
            </a:r>
            <a:br>
              <a:rPr lang="en-US" altLang="zh-HK" sz="2800" b="1" smtClean="0">
                <a:latin typeface="Calibri" pitchFamily="34" charset="0"/>
              </a:rPr>
            </a:br>
            <a:endParaRPr lang="zh-TW" altLang="it-IT" sz="2800" b="1" smtClean="0">
              <a:latin typeface="Calibri" pitchFamily="34" charset="0"/>
            </a:endParaRPr>
          </a:p>
        </p:txBody>
      </p:sp>
      <p:pic>
        <p:nvPicPr>
          <p:cNvPr id="21507" name="Entrada de lápiz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200275"/>
            <a:ext cx="17462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Entrada de lápiz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338" y="2249488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Entrada de lápiz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8" y="2614613"/>
            <a:ext cx="19050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Entrada de lápiz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9825" y="2289175"/>
            <a:ext cx="19050" cy="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Entrada de lápiz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4975225"/>
            <a:ext cx="17463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2" name="Grupo 11"/>
          <p:cNvGrpSpPr>
            <a:grpSpLocks/>
          </p:cNvGrpSpPr>
          <p:nvPr/>
        </p:nvGrpSpPr>
        <p:grpSpPr bwMode="auto">
          <a:xfrm>
            <a:off x="3259138" y="4572000"/>
            <a:ext cx="0" cy="0"/>
            <a:chOff x="3259456" y="4571656"/>
            <a:chExt cx="360" cy="360"/>
          </a:xfrm>
        </p:grpSpPr>
        <p:pic>
          <p:nvPicPr>
            <p:cNvPr id="21514" name="Entrada de lápiz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Entrada de lápiz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Entrada de lápiz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0816" y="4562656"/>
              <a:ext cx="18000" cy="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3" name="Picture 2" descr="&lt;center&gt;The conversion of Cornelius&lt;/center&gt;"/>
          <p:cNvPicPr>
            <a:picLocks noChangeAspect="1" noChangeArrowheads="1"/>
          </p:cNvPicPr>
          <p:nvPr/>
        </p:nvPicPr>
        <p:blipFill>
          <a:blip r:embed="rId4"/>
          <a:srcRect l="48238" r="12387"/>
          <a:stretch>
            <a:fillRect/>
          </a:stretch>
        </p:blipFill>
        <p:spPr bwMode="auto">
          <a:xfrm>
            <a:off x="9191625" y="0"/>
            <a:ext cx="297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1792</Words>
  <Application>Microsoft Office PowerPoint</Application>
  <PresentationFormat>自訂</PresentationFormat>
  <Paragraphs>81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Arial</vt:lpstr>
      <vt:lpstr>新細明體</vt:lpstr>
      <vt:lpstr>Calibri Light</vt:lpstr>
      <vt:lpstr>Calibri</vt:lpstr>
      <vt:lpstr>Times New Roman</vt:lpstr>
      <vt:lpstr>微軟正黑體</vt:lpstr>
      <vt:lpstr>細明體</vt:lpstr>
      <vt:lpstr>標楷體</vt:lpstr>
      <vt:lpstr>Tema di Office</vt:lpstr>
      <vt:lpstr>       關於大洲會議的方法說明 </vt:lpstr>
      <vt:lpstr>1. 大洲階段的目標 </vt:lpstr>
      <vt:lpstr>大洲會議旨在「促進各大洲地區教會之間對 〈大洲階段工作文件〉（簡稱DCS，前稱〈工作文件 1〉） 的彼此對話， 並加強各大洲獨特文化背景的深入辨析。 」  大洲階段是天主子民清楚表達其基本問題的一個時刻。   在此階段，大家深化前一階段會議的工作，好能更準確提出問題， 並從大洲的角度更好地論證和具體化這些見解及願景。 然而，這階段尚未達到指出答案或決定行動方案的時刻。  〈大洲階段工作文件〉 （DCS） 是這項工作的重點，而非最終文件的初稿， 它僅供持分者補充或修正，且作為未來工作的參照。   </vt:lpstr>
      <vt:lpstr> 2. 大洲會議的組成  </vt:lpstr>
      <vt:lpstr> 與會者的來源須具代表天主子民的多樣性， 要具教會性，但不宜僅包括主教。  主教會在大洲會議結束時聚首一堂， 共同在生活中重新閱讀及深入辨析會議的經驗。  各大洲須考慮確保以下群體的參與： ･  婦女和年輕人（男女平信徒、正在接受培育的男女會士、修士）； ･ 生活在貧困或邊緣的群體及服務他們的人士；    ･  來自其他基督教教派的教友代表；   ･  其他宗教和信仰團體的代表，以及沒有宗教信仰的人士。  各大洲負責機構，經與世界主教代表會議總祕書處協商後， 可自行決定與會者的人數和任命方式。   </vt:lpstr>
      <vt:lpstr>3. 大洲階段的工作程序 </vt:lpstr>
      <vt:lpstr>參與的七大洲包括： 非洲、拉丁美洲、北美洲、亞洲、歐洲、大洋洲、東方教會 。  各大洲須深入辨析，並按具體可行性，配以創新的精神， 在主教會議總祕書處的同行及系統支援下， 編製適合其教會發展的路向和架構。  各大洲須任命一個小組負責大洲階段的籌備工作， 並委任一名人員負責與世界主教代表會議總祕書處作協調。  各大洲可考慮採取的措施：  ･ 召開子大洲籌備會議，以保障各地方教會的文化和社會觀點得到充分的考慮； ･ 加入在世界主教代表會議提供顧問意見的負責人，又或當前會議架構的成員； ･ 透過專題論壇或小組，加入在第一階段未納入的群體及處於邊緣的人士和群體； ･ 關注心靈上的準備，並配合〈大洲階段工作文件〉的精神。  </vt:lpstr>
      <vt:lpstr>4. 大洲會議的慶祝活動   </vt:lpstr>
      <vt:lpstr> 大洲會議的安排可以有多個選擇  ･ 經與主教會議總祕書處協調後，   選擇適合與會代表參加會議的日期，    關注時間的適切性，以便與會者能充分交流互動。  注意「心靈交流」（見《手冊》（Vademecum），附錄B，#8） 的三個步驟： ･ 每名參與者發言（我） ･ 聆聽其他與會者回應（您）  ･ 對會議成果進行深入辨析及 期望對2023年10月世界主教代表會議的貢獻（我們） 。  大洲會議應致力為各地區及各洲的文化建立橋梁， 包括語言的差異。  大洲會議應盡量以線下實體形式進行 （籌備階段的會議可考慮以其他方式進行）。   </vt:lpstr>
      <vt:lpstr>5.大洲會議的最後文件   </vt:lpstr>
      <vt:lpstr>每個大洲會議須把其起草的〈大洲階段最終文件〉 於2023年3月31日或之前送交總祕書處； 總祕書處會按各大洲的〈大洲階段最終文件〉 起草〈工作文件2〉 Instrumentum Laboris  2。  各大洲的主教應以適當的方式確認和核准〈最終文件〉， 以確保它是會議進程的真實成果， 且反映具尊重會議進程的實際過程及各大洲天主子民的心聲。  關於大洲會議〈大洲階段最終文件〉 的進一步建議和闡述， 總祕書處將於稍後與〈大洲階段工作文件〉 一起提供給大家。   </vt:lpstr>
      <vt:lpstr>我們能提供甚麼協助?   </vt:lpstr>
      <vt:lpstr>    緊急措施   </vt:lpstr>
      <vt:lpstr>聯繫我們的方式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Dott. Thierry Bonaventura</dc:title>
  <dc:creator>Filippo Andreacchio</dc:creator>
  <cp:lastModifiedBy>Administrator</cp:lastModifiedBy>
  <cp:revision>28</cp:revision>
  <dcterms:created xsi:type="dcterms:W3CDTF">2021-10-03T17:45:37Z</dcterms:created>
  <dcterms:modified xsi:type="dcterms:W3CDTF">2022-11-21T08:17:38Z</dcterms:modified>
</cp:coreProperties>
</file>